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0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67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6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4679"/>
    <a:srgbClr val="9A4D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111" autoAdjust="0"/>
    <p:restoredTop sz="96401"/>
  </p:normalViewPr>
  <p:slideViewPr>
    <p:cSldViewPr snapToGrid="0">
      <p:cViewPr varScale="1">
        <p:scale>
          <a:sx n="68" d="100"/>
          <a:sy n="68" d="100"/>
        </p:scale>
        <p:origin x="12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3A62EC2-9403-4E3F-B9EE-AC16CAC60F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89550C-613B-478E-B802-C73E628524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69C108-6DA3-45F2-AE7E-50E80854775B}" type="datetimeFigureOut">
              <a:rPr lang="en-US" smtClean="0"/>
              <a:t>8/21/2020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013C7E-277B-477F-B8EF-FBEECB8A1F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496058-9ECC-48B6-8A85-7E3A3E39E8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ED09B-8056-4B81-BB5B-ECA7E0231E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300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6A73B2-5605-4CC4-ADC6-622651651079}" type="datetimeFigureOut">
              <a:rPr lang="en-US" smtClean="0"/>
              <a:t>8/21/2020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D664B-377C-4B68-AF4E-EBDA643118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5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299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3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9736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759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2416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018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439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212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446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767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631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04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274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428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CA437-CE04-4265-9A8B-335D7497A3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0AFC72-85F3-4FEE-AC68-07ABDACF90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63747-E541-482F-9DED-D30207BD7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8/21/2020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F758-7ACE-4B99-B7F3-4F4C0A079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06B03-729D-4072-8855-4D9B07CBA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316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240B6-AE4C-4F41-9451-58184D9E6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DB3D9B-A97C-4B9E-81CC-C52A24B69B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D1407-4F91-470A-ADE1-BE37175F5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8/21/2020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0DD54-7A92-4CC0-8289-79FF08580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4053D-6942-499F-AE79-8745206E6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593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0D3F7F-4E5B-433A-9D6E-5E79564B3C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127376-7B36-4B6E-B650-B8B4CE3766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C740D-6405-4D5C-A2D4-9E4F796F4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8/21/2020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83728-77E5-46ED-A60A-7628236F3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705CF-2070-4EE1-A1F4-D92F66AF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77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DE8DF-2728-4783-A48E-F8A1EF1EF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DC30D-2671-48C8-AF17-259EC9FA6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EC183-2850-41A6-954D-D59EA65D3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8/21/2020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21E39-D1C9-4C8B-83D7-27EAB156C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285F8-B061-4FC8-A1A5-D5095AF26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074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933B3-5787-423F-B46B-6FAEE9E5A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B5303A-691F-40CB-9F8F-D889996C4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35676-A61A-4F8D-A280-3BE31A856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8/21/2020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F22D0-0E73-4434-9773-D753603D3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7A3B9-D7B9-4DA7-974B-8C9C9227A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450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CFF53-77E4-4D44-ABE9-8DAD945A6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492DE-DE88-4472-B05D-546B7C9B09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FFB92C-677D-4086-A4EF-631917B7C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AEE2F-27D6-4048-81CD-609C37362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8/21/2020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47B061-5C53-4666-B078-8032F1808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4831E-0F93-443A-B73E-B5BF5124A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216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64470-322B-4401-B607-C5C9F1F15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04DC4-4526-430F-AFD7-A2D85180FA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3DA51E-4BE7-4BB9-97E2-D42A0EAD4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15315F-182A-45AF-B465-B26C520D1E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CF53A6-9029-43AB-A087-B63482C6EC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CB91B7-92CB-4C9B-982C-FF0A11DA1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8/21/2020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D92611-AA5C-4E50-940B-195059E8D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B05E71-582E-4B0B-A904-9A0A6FA20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24062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F7A43-A52B-48AF-AD1D-30B531C51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8E2074-45A5-4428-A909-20DDE28A5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8/21/2020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9DDAD2-A234-4CBE-93B4-1B5E410D1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4DE5B-9FFA-4364-A91A-1244FD6C1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000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315EFD-8663-437D-889D-9F86B1BAA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8/21/2020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D33C91-5071-49BB-BEE9-B8E53A6B4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45DEE0-456C-409B-A3E0-CD270A3A1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625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DEE65-DA56-458C-8CE5-72D4F42C8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A69AD-9B75-41BC-9383-0963E6E80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B75680-6B18-492C-9102-7E29B7E07D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D143F0-2309-4754-B182-609CA8E48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8/21/2020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FC0C4-5315-4E7B-8E91-2CDAAF4FE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25EF65-9FEC-467C-B0D3-E73E42DC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110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4B95D-76EB-4F8E-A7B4-3AA0AFE00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665DC9-C97D-4CC5-A57E-23DB183CC2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85A866-D970-4DF5-8D62-D71CBA2A39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22D3E6-C184-463A-B77D-17517E6EB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8/21/2020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ABC77B-0962-4B26-9B03-594506B29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E5176-B511-447B-ADB1-E6F1B04B3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313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18519A-8724-4E5C-994A-5EC622D32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60A590-BF85-4DA8-9239-1AB51AFDC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639BF-F328-490D-A65C-7A52AC41E4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8/21/2020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9FA15-157C-4316-9787-75285806FE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FB7B9-F846-41B4-813D-D4B5F02A2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511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jmoOrgTP5XQ" TargetMode="External"/><Relationship Id="rId3" Type="http://schemas.openxmlformats.org/officeDocument/2006/relationships/hyperlink" Target="https://www.nltk.org/" TargetMode="External"/><Relationship Id="rId7" Type="http://schemas.openxmlformats.org/officeDocument/2006/relationships/hyperlink" Target="https://www.youtube.com/watch?v=sJCgnSOcTP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kb.tableau.com/articles/howto/creating-a-candlestick-chart" TargetMode="External"/><Relationship Id="rId5" Type="http://schemas.openxmlformats.org/officeDocument/2006/relationships/hyperlink" Target="https://www.investopedia.com/trading/candlestick-charting-what-is-it/" TargetMode="External"/><Relationship Id="rId4" Type="http://schemas.openxmlformats.org/officeDocument/2006/relationships/hyperlink" Target="https://programminghistorian.org/en/lessons/sentiment-analysi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139" y="2605775"/>
            <a:ext cx="4749722" cy="1231106"/>
          </a:xfrm>
          <a:noFill/>
          <a:ln>
            <a:solidFill>
              <a:schemeClr val="bg1"/>
            </a:solidFill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 anchor="ctr">
            <a:norm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Gill Sans MT" panose="020B0502020104020203" pitchFamily="34" charset="77"/>
              </a:rPr>
              <a:t>TESLA Stock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139" y="4203596"/>
            <a:ext cx="4486656" cy="702702"/>
          </a:xfrm>
          <a:noFill/>
        </p:spPr>
        <p:txBody>
          <a:bodyPr>
            <a:normAutofit lnSpcReduction="10000"/>
          </a:bodyPr>
          <a:lstStyle/>
          <a:p>
            <a:r>
              <a:rPr lang="en-US" sz="1800" dirty="0">
                <a:solidFill>
                  <a:schemeClr val="bg1"/>
                </a:solidFill>
                <a:latin typeface="Gill Sans MT" panose="020B0502020104020203" pitchFamily="34" charset="77"/>
              </a:rPr>
              <a:t>Karine Piccoli</a:t>
            </a:r>
          </a:p>
          <a:p>
            <a:r>
              <a:rPr lang="en-US" sz="1800" dirty="0">
                <a:solidFill>
                  <a:schemeClr val="bg1"/>
                </a:solidFill>
                <a:latin typeface="Gill Sans MT" panose="020B0502020104020203" pitchFamily="34" charset="77"/>
              </a:rPr>
              <a:t>Sashi Devulapalli</a:t>
            </a:r>
          </a:p>
        </p:txBody>
      </p:sp>
      <p:pic>
        <p:nvPicPr>
          <p:cNvPr id="5" name="Picture 4" descr="Finance trade numbers">
            <a:extLst>
              <a:ext uri="{FF2B5EF4-FFF2-40B4-BE49-F238E27FC236}">
                <a16:creationId xmlns:a16="http://schemas.microsoft.com/office/drawing/2014/main" id="{112B9624-F8A1-4831-AE43-1D9E266CFF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6106048" y="10058"/>
            <a:ext cx="609599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2E1F2-3FD6-C54E-AEB2-4C3F0F732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005"/>
            <a:ext cx="10515600" cy="804456"/>
          </a:xfrm>
          <a:noFill/>
          <a:ln w="254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>
              <a:buClr>
                <a:schemeClr val="tx1"/>
              </a:buClr>
            </a:pPr>
            <a:r>
              <a:rPr lang="en-US" sz="4000" b="1" dirty="0">
                <a:latin typeface="+mn-lt"/>
                <a:cs typeface="Arial" panose="020B0604020202020204" pitchFamily="34" charset="0"/>
              </a:rPr>
              <a:t>Linear Regression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F62A266-6B02-164E-A3F3-A5594ADDBC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04567" y="1817148"/>
            <a:ext cx="4859573" cy="13913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Graphic 21" descr="Arrow Clockwise curve">
            <a:extLst>
              <a:ext uri="{FF2B5EF4-FFF2-40B4-BE49-F238E27FC236}">
                <a16:creationId xmlns:a16="http://schemas.microsoft.com/office/drawing/2014/main" id="{B495E6C7-54A2-DF43-8108-8F0F2763A3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117154" flipH="1" flipV="1">
            <a:off x="6396729" y="1894977"/>
            <a:ext cx="914400" cy="914400"/>
          </a:xfrm>
          <a:prstGeom prst="rect">
            <a:avLst/>
          </a:prstGeom>
        </p:spPr>
      </p:pic>
      <p:pic>
        <p:nvPicPr>
          <p:cNvPr id="23" name="Graphic 22" descr="Arrow Clockwise curve">
            <a:extLst>
              <a:ext uri="{FF2B5EF4-FFF2-40B4-BE49-F238E27FC236}">
                <a16:creationId xmlns:a16="http://schemas.microsoft.com/office/drawing/2014/main" id="{9F8AC93A-D28F-E542-BCDE-7F12D1227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482846" flipV="1">
            <a:off x="3369149" y="3485485"/>
            <a:ext cx="1437446" cy="143744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2074A0C-0962-134C-B2A1-7FFCE6AB41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7650" y="2941523"/>
            <a:ext cx="5759450" cy="19307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86AE78B-87FB-C443-90BF-47A1EC3487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790" y="5116314"/>
            <a:ext cx="5276850" cy="990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1828B49-2516-4741-BE57-4AF1B17A72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1779" y="5273674"/>
            <a:ext cx="2890991" cy="6758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8997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497C0EA-EA31-A84E-945F-AA8BE642FF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26603" y="1350129"/>
            <a:ext cx="8738793" cy="51252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32E1F2-3FD6-C54E-AEB2-4C3F0F732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005"/>
            <a:ext cx="10515600" cy="804456"/>
          </a:xfrm>
          <a:noFill/>
          <a:ln w="254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>
              <a:buClr>
                <a:schemeClr val="tx1"/>
              </a:buClr>
            </a:pPr>
            <a:r>
              <a:rPr lang="en-US" sz="4000" b="1" dirty="0">
                <a:latin typeface="+mn-lt"/>
                <a:cs typeface="Arial" panose="020B0604020202020204" pitchFamily="34" charset="0"/>
              </a:rPr>
              <a:t>Data Analysis - Candlestick</a:t>
            </a:r>
          </a:p>
        </p:txBody>
      </p:sp>
    </p:spTree>
    <p:extLst>
      <p:ext uri="{BB962C8B-B14F-4D97-AF65-F5344CB8AC3E}">
        <p14:creationId xmlns:p14="http://schemas.microsoft.com/office/powerpoint/2010/main" val="208693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2E1F2-3FD6-C54E-AEB2-4C3F0F732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005"/>
            <a:ext cx="10515600" cy="804456"/>
          </a:xfrm>
          <a:noFill/>
          <a:ln w="254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>
              <a:buClr>
                <a:schemeClr val="tx1"/>
              </a:buClr>
            </a:pPr>
            <a:r>
              <a:rPr lang="en-US" sz="4000" b="1" dirty="0">
                <a:latin typeface="+mn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3C5F26-B454-424B-9D1B-28DDDB31DD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742" y="1825624"/>
            <a:ext cx="10792061" cy="4590289"/>
          </a:xfrm>
        </p:spPr>
        <p:txBody>
          <a:bodyPr>
            <a:noAutofit/>
          </a:bodyPr>
          <a:lstStyle/>
          <a:p>
            <a:pPr>
              <a:buSzPct val="50000"/>
              <a:buFont typeface="Wingdings" pitchFamily="2" charset="2"/>
              <a:buChar char="q"/>
            </a:pPr>
            <a:r>
              <a:rPr lang="en-US" sz="2000" dirty="0"/>
              <a:t>Tesla stock price is trending upwards based on Machine Learning Analysis and Candlestick analysis.</a:t>
            </a:r>
          </a:p>
          <a:p>
            <a:pPr marL="0" indent="0">
              <a:lnSpc>
                <a:spcPts val="500"/>
              </a:lnSpc>
              <a:buSzPct val="50000"/>
              <a:buNone/>
            </a:pPr>
            <a:endParaRPr lang="en-US" sz="2000" dirty="0"/>
          </a:p>
          <a:p>
            <a:pPr>
              <a:buSzPct val="50000"/>
              <a:buFont typeface="Wingdings" pitchFamily="2" charset="2"/>
              <a:buChar char="q"/>
            </a:pPr>
            <a:r>
              <a:rPr lang="en-US" sz="2000" dirty="0"/>
              <a:t>Stock prices are dependent on various factors that includes but not limited to:</a:t>
            </a:r>
          </a:p>
          <a:p>
            <a:pPr marL="914400" lvl="1" indent="-457200">
              <a:buSzPct val="50000"/>
              <a:buFont typeface="+mj-lt"/>
              <a:buAutoNum type="arabicPeriod"/>
            </a:pPr>
            <a:r>
              <a:rPr lang="en-US" sz="2000" dirty="0"/>
              <a:t>Market changes</a:t>
            </a:r>
          </a:p>
          <a:p>
            <a:pPr marL="914400" lvl="1" indent="-457200">
              <a:buSzPct val="50000"/>
              <a:buFont typeface="+mj-lt"/>
              <a:buAutoNum type="arabicPeriod"/>
            </a:pPr>
            <a:r>
              <a:rPr lang="en-US" sz="2000" dirty="0"/>
              <a:t>Politics</a:t>
            </a:r>
          </a:p>
          <a:p>
            <a:pPr marL="914400" lvl="1" indent="-457200">
              <a:buSzPct val="50000"/>
              <a:buFont typeface="+mj-lt"/>
              <a:buAutoNum type="arabicPeriod"/>
            </a:pPr>
            <a:r>
              <a:rPr lang="en-US" sz="2000" dirty="0"/>
              <a:t>Stock news etc.</a:t>
            </a:r>
          </a:p>
          <a:p>
            <a:pPr marL="457200" lvl="1" indent="0">
              <a:lnSpc>
                <a:spcPts val="500"/>
              </a:lnSpc>
              <a:buSzPct val="50000"/>
              <a:buNone/>
            </a:pPr>
            <a:endParaRPr lang="en-US" sz="2000" dirty="0"/>
          </a:p>
          <a:p>
            <a:pPr>
              <a:buSzPct val="50000"/>
              <a:buFont typeface="Wingdings" pitchFamily="2" charset="2"/>
              <a:buChar char="q"/>
            </a:pPr>
            <a:r>
              <a:rPr lang="en-US" sz="2000" dirty="0"/>
              <a:t>Any variance in the stock price prediction can be attributed to stock Sentimental Analysis.</a:t>
            </a:r>
          </a:p>
          <a:p>
            <a:pPr marL="0" indent="0">
              <a:lnSpc>
                <a:spcPts val="500"/>
              </a:lnSpc>
              <a:buSzPct val="50000"/>
              <a:buNone/>
            </a:pPr>
            <a:endParaRPr lang="en-US" sz="2000" dirty="0"/>
          </a:p>
          <a:p>
            <a:pPr>
              <a:buSzPct val="50000"/>
              <a:buFont typeface="Wingdings" pitchFamily="2" charset="2"/>
              <a:buChar char="q"/>
            </a:pPr>
            <a:r>
              <a:rPr lang="en-US" sz="2000" dirty="0"/>
              <a:t>Consideration: Need to incorporate stock sentimental information as part of the regression analysis to obtain accurate model.</a:t>
            </a:r>
          </a:p>
          <a:p>
            <a:pPr marL="0" indent="0">
              <a:lnSpc>
                <a:spcPts val="500"/>
              </a:lnSpc>
              <a:buSzPct val="50000"/>
              <a:buNone/>
            </a:pPr>
            <a:endParaRPr lang="en-US" sz="2000" dirty="0"/>
          </a:p>
          <a:p>
            <a:pPr>
              <a:buSzPct val="50000"/>
              <a:buFont typeface="Wingdings" pitchFamily="2" charset="2"/>
              <a:buChar char="q"/>
            </a:pPr>
            <a:r>
              <a:rPr lang="en-US" sz="2000" dirty="0"/>
              <a:t>Stock market prices are highly unpredictable and volatile. Use your own knowledge &amp; judgment before purchasing a stock.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03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2E1F2-3FD6-C54E-AEB2-4C3F0F732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005"/>
            <a:ext cx="10515600" cy="804456"/>
          </a:xfrm>
          <a:noFill/>
          <a:ln w="254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>
              <a:buClr>
                <a:schemeClr val="tx1"/>
              </a:buClr>
            </a:pPr>
            <a:r>
              <a:rPr lang="en-US" sz="4000" b="1" dirty="0">
                <a:latin typeface="+mn-lt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3C5F26-B454-424B-9D1B-28DDDB31DD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742" y="1825624"/>
            <a:ext cx="10792061" cy="4590289"/>
          </a:xfrm>
        </p:spPr>
        <p:txBody>
          <a:bodyPr>
            <a:noAutofit/>
          </a:bodyPr>
          <a:lstStyle/>
          <a:p>
            <a:pPr>
              <a:buSzPct val="50000"/>
              <a:buFont typeface="Wingdings" pitchFamily="2" charset="2"/>
              <a:buChar char="q"/>
            </a:pPr>
            <a:r>
              <a:rPr lang="en-US" sz="2000" dirty="0">
                <a:hlinkClick r:id="rId3"/>
              </a:rPr>
              <a:t>https://towardsdatascience.com/sentiment-analysis-of-stocks-from-financial-news-using-python-82ebdcefb638https://finance.yahoo.com/quote/TSLA?p=TSLA&amp;.tsrc=fin-srch</a:t>
            </a:r>
          </a:p>
          <a:p>
            <a:pPr>
              <a:buSzPct val="50000"/>
              <a:buFont typeface="Wingdings" pitchFamily="2" charset="2"/>
              <a:buChar char="q"/>
            </a:pPr>
            <a:r>
              <a:rPr lang="en-US" sz="2000" dirty="0">
                <a:hlinkClick r:id="rId3"/>
              </a:rPr>
              <a:t>https://www.nltk.org</a:t>
            </a:r>
            <a:endParaRPr lang="en-US" sz="2000" dirty="0"/>
          </a:p>
          <a:p>
            <a:pPr>
              <a:buSzPct val="50000"/>
              <a:buFont typeface="Wingdings" pitchFamily="2" charset="2"/>
              <a:buChar char="q"/>
            </a:pPr>
            <a:r>
              <a:rPr lang="en-US" sz="2000" dirty="0">
                <a:hlinkClick r:id="rId4"/>
              </a:rPr>
              <a:t>https://programminghistorian.org/en/lessons/sentiment-analysis</a:t>
            </a:r>
            <a:endParaRPr lang="en-US" sz="2000" dirty="0"/>
          </a:p>
          <a:p>
            <a:pPr>
              <a:buSzPct val="50000"/>
              <a:buFont typeface="Wingdings" pitchFamily="2" charset="2"/>
              <a:buChar char="q"/>
            </a:pPr>
            <a:r>
              <a:rPr lang="en-US" sz="2000" dirty="0">
                <a:hlinkClick r:id="rId5"/>
              </a:rPr>
              <a:t>https://www.investopedia.com/trading/candlestick-charting-what-is-it/</a:t>
            </a:r>
            <a:endParaRPr lang="en-US" sz="2000" dirty="0"/>
          </a:p>
          <a:p>
            <a:pPr>
              <a:buSzPct val="50000"/>
              <a:buFont typeface="Wingdings" pitchFamily="2" charset="2"/>
              <a:buChar char="q"/>
            </a:pPr>
            <a:r>
              <a:rPr lang="en-US" sz="2000" dirty="0">
                <a:hlinkClick r:id="rId6"/>
              </a:rPr>
              <a:t>https://kb.tableau.com/articles/howto/creating-a-candlestick-chart</a:t>
            </a:r>
            <a:endParaRPr lang="en-US" sz="2000" dirty="0"/>
          </a:p>
          <a:p>
            <a:pPr>
              <a:buSzPct val="50000"/>
              <a:buFont typeface="Wingdings" pitchFamily="2" charset="2"/>
              <a:buChar char="q"/>
            </a:pPr>
            <a:r>
              <a:rPr lang="en-US" sz="2000" dirty="0">
                <a:hlinkClick r:id="rId7"/>
              </a:rPr>
              <a:t>https://www.youtube.com/watch?v=sJCgnSOcTPE</a:t>
            </a:r>
            <a:endParaRPr lang="en-US" sz="2000" dirty="0"/>
          </a:p>
          <a:p>
            <a:pPr>
              <a:buSzPct val="50000"/>
              <a:buFont typeface="Wingdings" pitchFamily="2" charset="2"/>
              <a:buChar char="q"/>
            </a:pPr>
            <a:r>
              <a:rPr lang="en-US" sz="2000" dirty="0">
                <a:hlinkClick r:id="rId8"/>
              </a:rPr>
              <a:t>https://www.youtube.com/watch?v=jmoOrgTP5XQ</a:t>
            </a:r>
            <a:endParaRPr lang="en-US" sz="2000" dirty="0"/>
          </a:p>
          <a:p>
            <a:pPr>
              <a:buSzPct val="50000"/>
              <a:buFont typeface="Wingdings" pitchFamily="2" charset="2"/>
              <a:buChar char="q"/>
            </a:pPr>
            <a:r>
              <a:rPr lang="en-US" sz="2000" dirty="0"/>
              <a:t>Steven Will – guidance and inputs.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49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0220-677A-411B-B416-94321A55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265" y="978776"/>
            <a:ext cx="4451773" cy="1174991"/>
          </a:xfrm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</a:rPr>
              <a:t>Thank you</a:t>
            </a:r>
          </a:p>
        </p:txBody>
      </p:sp>
      <p:pic>
        <p:nvPicPr>
          <p:cNvPr id="4" name="Picture 3" descr="Hand with pen pointing at financial numbers">
            <a:extLst>
              <a:ext uri="{FF2B5EF4-FFF2-40B4-BE49-F238E27FC236}">
                <a16:creationId xmlns:a16="http://schemas.microsoft.com/office/drawing/2014/main" id="{AB2E0BE0-B684-4228-A4DF-58C8CAFFDF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E37430A-F07C-1C4E-9A8B-2313FEEDDBEC}"/>
              </a:ext>
            </a:extLst>
          </p:cNvPr>
          <p:cNvSpPr txBox="1">
            <a:spLocks/>
          </p:cNvSpPr>
          <p:nvPr/>
        </p:nvSpPr>
        <p:spPr>
          <a:xfrm>
            <a:off x="6182265" y="3088445"/>
            <a:ext cx="4451773" cy="1174991"/>
          </a:xfrm>
          <a:prstGeom prst="rect">
            <a:avLst/>
          </a:prstGeom>
          <a:noFill/>
          <a:ln w="31750" cap="sq">
            <a:noFill/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67384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9493C5E-E5E9-E040-9792-E87B76CC15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Tesla</a:t>
            </a:r>
            <a:r>
              <a:rPr lang="en-US" sz="2000" dirty="0"/>
              <a:t> is an American electric vehicle and clean energy company based in Palo Alto, CA.</a:t>
            </a:r>
          </a:p>
          <a:p>
            <a:pPr marL="0" indent="0">
              <a:lnSpc>
                <a:spcPts val="500"/>
              </a:lnSpc>
              <a:buNone/>
            </a:pPr>
            <a:r>
              <a:rPr lang="en-US" sz="2000" dirty="0"/>
              <a:t> </a:t>
            </a:r>
          </a:p>
          <a:p>
            <a:pPr marL="457200" lvl="1" indent="0">
              <a:buNone/>
            </a:pPr>
            <a:r>
              <a:rPr lang="en-US" sz="2000" dirty="0"/>
              <a:t>It is specialized in electric vehicles 		manufacturing among other things.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32E1F2-3FD6-C54E-AEB2-4C3F0F732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005"/>
            <a:ext cx="10515600" cy="804456"/>
          </a:xfrm>
          <a:noFill/>
          <a:ln w="254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>
              <a:buClr>
                <a:schemeClr val="tx1"/>
              </a:buClr>
            </a:pPr>
            <a:r>
              <a:rPr lang="en-US" sz="4000" b="1" dirty="0">
                <a:latin typeface="+mn-lt"/>
                <a:cs typeface="Arial" panose="020B0604020202020204" pitchFamily="34" charset="0"/>
              </a:rPr>
              <a:t>Tesla Background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ABBA49-D994-1442-9D5F-0156C1DA6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476" y="3595423"/>
            <a:ext cx="3989109" cy="22274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42FDAF-8CC3-7D44-8478-D121C7F71B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  <a:buSzPct val="50000"/>
              <a:buFont typeface="Wingdings" pitchFamily="2" charset="2"/>
              <a:buChar char="q"/>
            </a:pPr>
            <a:r>
              <a:rPr lang="en-US" sz="2000" dirty="0">
                <a:cs typeface="Arial" panose="020B0604020202020204" pitchFamily="34" charset="0"/>
              </a:rPr>
              <a:t>Tesla shares have outperformed other major tech and auto stocks since it went public 10 years ago.</a:t>
            </a:r>
          </a:p>
          <a:p>
            <a:pPr>
              <a:lnSpc>
                <a:spcPts val="500"/>
              </a:lnSpc>
              <a:buClr>
                <a:schemeClr val="tx1"/>
              </a:buClr>
              <a:buSzPct val="50000"/>
              <a:buFont typeface="Wingdings" pitchFamily="2" charset="2"/>
              <a:buChar char="q"/>
            </a:pPr>
            <a:endParaRPr lang="en-US" sz="2000" dirty="0">
              <a:cs typeface="Arial" panose="020B0604020202020204" pitchFamily="34" charset="0"/>
            </a:endParaRPr>
          </a:p>
          <a:p>
            <a:pPr>
              <a:buClr>
                <a:schemeClr val="tx1"/>
              </a:buClr>
              <a:buSzPct val="50000"/>
              <a:buFont typeface="Wingdings" pitchFamily="2" charset="2"/>
              <a:buChar char="q"/>
            </a:pPr>
            <a:r>
              <a:rPr lang="en-US" sz="2000" dirty="0">
                <a:cs typeface="Arial" panose="020B0604020202020204" pitchFamily="34" charset="0"/>
              </a:rPr>
              <a:t>The stock has had plenty of ups and downs along the way.</a:t>
            </a:r>
          </a:p>
          <a:p>
            <a:pPr>
              <a:lnSpc>
                <a:spcPts val="500"/>
              </a:lnSpc>
              <a:buClr>
                <a:schemeClr val="tx1"/>
              </a:buClr>
              <a:buSzPct val="50000"/>
              <a:buFont typeface="Wingdings" pitchFamily="2" charset="2"/>
              <a:buChar char="q"/>
            </a:pPr>
            <a:endParaRPr lang="en-US" sz="2000" dirty="0">
              <a:cs typeface="Arial" panose="020B0604020202020204" pitchFamily="34" charset="0"/>
            </a:endParaRPr>
          </a:p>
          <a:p>
            <a:pPr>
              <a:buClr>
                <a:schemeClr val="tx1"/>
              </a:buClr>
              <a:buSzPct val="50000"/>
              <a:buFont typeface="Wingdings" pitchFamily="2" charset="2"/>
              <a:buChar char="q"/>
            </a:pPr>
            <a:r>
              <a:rPr lang="en-US" sz="2000" dirty="0">
                <a:cs typeface="Arial" panose="020B0604020202020204" pitchFamily="34" charset="0"/>
              </a:rPr>
              <a:t>But shares have rallied this year since the company’s new factory came online.</a:t>
            </a:r>
          </a:p>
          <a:p>
            <a:pPr>
              <a:buClr>
                <a:schemeClr val="tx1"/>
              </a:buClr>
              <a:buSzPct val="50000"/>
              <a:buFont typeface="Wingdings" pitchFamily="2" charset="2"/>
              <a:buChar char="q"/>
            </a:pPr>
            <a:r>
              <a:rPr lang="en-US" sz="2000" dirty="0">
                <a:cs typeface="Arial" panose="020B0604020202020204" pitchFamily="34" charset="0"/>
              </a:rPr>
              <a:t>On Aug. 28,  Tesla will split its sock for the first time.</a:t>
            </a:r>
          </a:p>
          <a:p>
            <a:pPr>
              <a:lnSpc>
                <a:spcPts val="500"/>
              </a:lnSpc>
              <a:buClr>
                <a:schemeClr val="tx1"/>
              </a:buClr>
              <a:buSzPct val="50000"/>
              <a:buFont typeface="Wingdings" pitchFamily="2" charset="2"/>
              <a:buChar char="q"/>
            </a:pPr>
            <a:endParaRPr lang="en-US" sz="2000" dirty="0">
              <a:cs typeface="Arial" panose="020B0604020202020204" pitchFamily="34" charset="0"/>
            </a:endParaRPr>
          </a:p>
          <a:p>
            <a:pPr>
              <a:buClr>
                <a:schemeClr val="tx1"/>
              </a:buClr>
              <a:buSzPct val="50000"/>
              <a:buFont typeface="Wingdings" pitchFamily="2" charset="2"/>
              <a:buChar char="q"/>
            </a:pPr>
            <a:r>
              <a:rPr lang="en-US" sz="2000" dirty="0">
                <a:cs typeface="Arial" panose="020B0604020202020204" pitchFamily="34" charset="0"/>
              </a:rPr>
              <a:t>Tesla is now gunning for inclusion in the S&amp;P500.</a:t>
            </a:r>
          </a:p>
          <a:p>
            <a:pPr>
              <a:buClr>
                <a:schemeClr val="tx1"/>
              </a:buClr>
            </a:pPr>
            <a:endParaRPr lang="en-US" sz="20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50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9493C5E-E5E9-E040-9792-E87B76CC1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3895" y="1533017"/>
            <a:ext cx="5035906" cy="4582491"/>
          </a:xfrm>
        </p:spPr>
        <p:txBody>
          <a:bodyPr>
            <a:noAutofit/>
          </a:bodyPr>
          <a:lstStyle/>
          <a:p>
            <a:pPr>
              <a:buSzPct val="50000"/>
              <a:buFont typeface="Wingdings" pitchFamily="2" charset="2"/>
              <a:buChar char="q"/>
            </a:pPr>
            <a:r>
              <a:rPr lang="en-US" sz="2000" b="1" dirty="0"/>
              <a:t>Project Purpose:</a:t>
            </a:r>
          </a:p>
          <a:p>
            <a:pPr lvl="1">
              <a:buSzPct val="50000"/>
              <a:buFont typeface="Wingdings" pitchFamily="2" charset="2"/>
              <a:buChar char="ü"/>
            </a:pPr>
            <a:r>
              <a:rPr lang="en-US" sz="2000" dirty="0"/>
              <a:t>Analyze Tesla Stock </a:t>
            </a:r>
          </a:p>
          <a:p>
            <a:pPr lvl="1">
              <a:buSzPct val="50000"/>
              <a:buFont typeface="Wingdings" pitchFamily="2" charset="2"/>
              <a:buChar char="ü"/>
            </a:pPr>
            <a:r>
              <a:rPr lang="en-US" sz="2000" dirty="0"/>
              <a:t>Predict the Stock Price Using Machine </a:t>
            </a:r>
          </a:p>
          <a:p>
            <a:pPr marL="457200" lvl="1" indent="0">
              <a:buSzPct val="50000"/>
              <a:buNone/>
            </a:pPr>
            <a:r>
              <a:rPr lang="en-US" sz="2000" dirty="0"/>
              <a:t>    Learning Algorithms</a:t>
            </a:r>
          </a:p>
          <a:p>
            <a:pPr marL="457200" lvl="1" indent="0">
              <a:buSzPct val="50000"/>
              <a:buNone/>
            </a:pPr>
            <a:endParaRPr lang="en-US" sz="2000" dirty="0"/>
          </a:p>
          <a:p>
            <a:pPr>
              <a:buSzPct val="50000"/>
              <a:buFont typeface="Wingdings" pitchFamily="2" charset="2"/>
              <a:buChar char="q"/>
            </a:pPr>
            <a:r>
              <a:rPr lang="en-US" sz="2000" b="1" dirty="0"/>
              <a:t>Language/Tools:</a:t>
            </a:r>
          </a:p>
          <a:p>
            <a:pPr lvl="1">
              <a:buSzPct val="50000"/>
              <a:buFont typeface="Wingdings" pitchFamily="2" charset="2"/>
              <a:buChar char="ü"/>
            </a:pPr>
            <a:r>
              <a:rPr lang="en-US" sz="2000" dirty="0"/>
              <a:t>Python</a:t>
            </a:r>
          </a:p>
          <a:p>
            <a:pPr lvl="2">
              <a:buSzPct val="50000"/>
              <a:buFont typeface="Wingdings" pitchFamily="2" charset="2"/>
              <a:buChar char="q"/>
            </a:pPr>
            <a:r>
              <a:rPr lang="en-US" dirty="0"/>
              <a:t>Pandas</a:t>
            </a:r>
          </a:p>
          <a:p>
            <a:pPr lvl="2">
              <a:buSzPct val="50000"/>
              <a:buFont typeface="Wingdings" pitchFamily="2" charset="2"/>
              <a:buChar char="q"/>
            </a:pPr>
            <a:r>
              <a:rPr lang="en-US" dirty="0"/>
              <a:t>NumPy</a:t>
            </a:r>
          </a:p>
          <a:p>
            <a:pPr lvl="2">
              <a:buSzPct val="50000"/>
              <a:buFont typeface="Wingdings" pitchFamily="2" charset="2"/>
              <a:buChar char="q"/>
            </a:pPr>
            <a:r>
              <a:rPr lang="en-US" dirty="0"/>
              <a:t>Scikit-Learn </a:t>
            </a:r>
          </a:p>
          <a:p>
            <a:pPr lvl="2">
              <a:buSzPct val="50000"/>
              <a:buFont typeface="Wingdings" pitchFamily="2" charset="2"/>
              <a:buChar char="q"/>
            </a:pPr>
            <a:r>
              <a:rPr lang="en-US" dirty="0"/>
              <a:t>Matplotlib</a:t>
            </a:r>
          </a:p>
          <a:p>
            <a:pPr lvl="2">
              <a:buSzPct val="50000"/>
              <a:buFont typeface="Wingdings" pitchFamily="2" charset="2"/>
              <a:buChar char="q"/>
            </a:pPr>
            <a:r>
              <a:rPr lang="en-US" dirty="0"/>
              <a:t>Seaborn</a:t>
            </a:r>
          </a:p>
          <a:p>
            <a:pPr lvl="1">
              <a:buSzPct val="50000"/>
              <a:buFont typeface="Wingdings" pitchFamily="2" charset="2"/>
              <a:buChar char="ü"/>
            </a:pPr>
            <a:r>
              <a:rPr lang="en-US" sz="2000" dirty="0"/>
              <a:t>Tableau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32E1F2-3FD6-C54E-AEB2-4C3F0F732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005"/>
            <a:ext cx="10515600" cy="804456"/>
          </a:xfrm>
          <a:noFill/>
          <a:ln w="254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>
              <a:buClr>
                <a:schemeClr val="tx1"/>
              </a:buClr>
            </a:pPr>
            <a:r>
              <a:rPr lang="en-US" sz="4000" b="1" dirty="0">
                <a:latin typeface="+mn-lt"/>
                <a:cs typeface="Arial" panose="020B0604020202020204" pitchFamily="34" charset="0"/>
              </a:rPr>
              <a:t>Project Purpose</a:t>
            </a:r>
          </a:p>
        </p:txBody>
      </p:sp>
      <p:pic>
        <p:nvPicPr>
          <p:cNvPr id="7" name="Picture 4" descr="Image for post">
            <a:extLst>
              <a:ext uri="{FF2B5EF4-FFF2-40B4-BE49-F238E27FC236}">
                <a16:creationId xmlns:a16="http://schemas.microsoft.com/office/drawing/2014/main" id="{3E6DDC74-AB64-7644-9F2D-C02DAE95CBD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26505" y="2133445"/>
            <a:ext cx="5181600" cy="370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39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5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2E1F2-3FD6-C54E-AEB2-4C3F0F732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005"/>
            <a:ext cx="10515600" cy="804456"/>
          </a:xfrm>
          <a:noFill/>
          <a:ln w="254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>
              <a:buClr>
                <a:schemeClr val="tx1"/>
              </a:buClr>
            </a:pPr>
            <a:r>
              <a:rPr lang="en-US" sz="4000" b="1" dirty="0">
                <a:latin typeface="+mn-lt"/>
                <a:cs typeface="Arial" panose="020B0604020202020204" pitchFamily="34" charset="0"/>
              </a:rPr>
              <a:t>Approach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5E5DC4-CB4B-2A4D-A6F6-0383AE8EDE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>
              <a:buSzPct val="50000"/>
              <a:buFont typeface="Wingdings" pitchFamily="2" charset="2"/>
              <a:buChar char="q"/>
            </a:pPr>
            <a:r>
              <a:rPr lang="en-US" sz="2000" dirty="0"/>
              <a:t>Web Scraping Tesla Stock News Information</a:t>
            </a:r>
          </a:p>
          <a:p>
            <a:pPr marL="457200" lvl="1" indent="0">
              <a:buSzPct val="50000"/>
              <a:buNone/>
            </a:pPr>
            <a:r>
              <a:rPr lang="en-US" sz="1400" b="1" i="1" dirty="0"/>
              <a:t>Note: </a:t>
            </a:r>
            <a:r>
              <a:rPr lang="en-US" sz="1400" i="1" dirty="0"/>
              <a:t>Not significant data to perform our analysis.</a:t>
            </a:r>
          </a:p>
          <a:p>
            <a:pPr marL="0" indent="0">
              <a:lnSpc>
                <a:spcPts val="500"/>
              </a:lnSpc>
              <a:buSzPct val="50000"/>
              <a:buNone/>
            </a:pPr>
            <a:endParaRPr lang="en-US" sz="1400" i="1" dirty="0"/>
          </a:p>
          <a:p>
            <a:pPr>
              <a:buSzPct val="50000"/>
              <a:buFont typeface="Wingdings" pitchFamily="2" charset="2"/>
              <a:buChar char="q"/>
            </a:pPr>
            <a:r>
              <a:rPr lang="en-US" sz="2000" dirty="0"/>
              <a:t>Obtained Historical Stock Price from Yahoo Finance</a:t>
            </a:r>
          </a:p>
          <a:p>
            <a:pPr marL="0" indent="0">
              <a:lnSpc>
                <a:spcPts val="500"/>
              </a:lnSpc>
              <a:buSzPct val="50000"/>
              <a:buNone/>
            </a:pPr>
            <a:endParaRPr lang="en-US" sz="2000" dirty="0"/>
          </a:p>
          <a:p>
            <a:pPr>
              <a:buSzPct val="50000"/>
              <a:buFont typeface="Wingdings" pitchFamily="2" charset="2"/>
              <a:buChar char="q"/>
            </a:pPr>
            <a:r>
              <a:rPr lang="en-US" sz="2000" dirty="0"/>
              <a:t>Correlation Between Volume Traded vs. Close Price</a:t>
            </a:r>
          </a:p>
          <a:p>
            <a:pPr marL="0" indent="0">
              <a:lnSpc>
                <a:spcPts val="500"/>
              </a:lnSpc>
              <a:buSzPct val="50000"/>
              <a:buNone/>
            </a:pPr>
            <a:endParaRPr lang="en-US" sz="2000" dirty="0"/>
          </a:p>
          <a:p>
            <a:pPr>
              <a:buSzPct val="50000"/>
              <a:buFont typeface="Wingdings" pitchFamily="2" charset="2"/>
              <a:buChar char="q"/>
            </a:pPr>
            <a:r>
              <a:rPr lang="en-US" sz="2000" dirty="0"/>
              <a:t>Price Distribution and Rolling Mean Average</a:t>
            </a:r>
          </a:p>
          <a:p>
            <a:pPr marL="0" indent="0">
              <a:lnSpc>
                <a:spcPts val="500"/>
              </a:lnSpc>
              <a:buSzPct val="50000"/>
              <a:buNone/>
            </a:pPr>
            <a:endParaRPr lang="en-US" sz="2000" dirty="0"/>
          </a:p>
          <a:p>
            <a:pPr>
              <a:buSzPct val="50000"/>
              <a:buFont typeface="Wingdings" pitchFamily="2" charset="2"/>
              <a:buChar char="q"/>
            </a:pPr>
            <a:r>
              <a:rPr lang="en-US" sz="2000" dirty="0"/>
              <a:t>Leveraged Machine Learning Algorithms and Analyzed the Stock</a:t>
            </a:r>
          </a:p>
          <a:p>
            <a:pPr marL="0" indent="0">
              <a:lnSpc>
                <a:spcPts val="500"/>
              </a:lnSpc>
              <a:buSzPct val="50000"/>
              <a:buNone/>
            </a:pPr>
            <a:endParaRPr lang="en-US" sz="2000" dirty="0"/>
          </a:p>
          <a:p>
            <a:pPr>
              <a:buSzPct val="50000"/>
              <a:buFont typeface="Wingdings" pitchFamily="2" charset="2"/>
              <a:buChar char="q"/>
            </a:pPr>
            <a:r>
              <a:rPr lang="en-US" sz="2000" dirty="0"/>
              <a:t>Utilized Tableau and provide an overview of the stock trend using candle stick analysis.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Gears">
                <a:extLst>
                  <a:ext uri="{FF2B5EF4-FFF2-40B4-BE49-F238E27FC236}">
                    <a16:creationId xmlns:a16="http://schemas.microsoft.com/office/drawing/2014/main" id="{A34DA0EC-4EEB-8C4B-86A9-0BA075DAFB6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28842094"/>
                  </p:ext>
                </p:extLst>
              </p:nvPr>
            </p:nvGraphicFramePr>
            <p:xfrm>
              <a:off x="7992093" y="1658172"/>
              <a:ext cx="2378868" cy="254654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378868" cy="2546543"/>
                    </a:xfrm>
                    <a:prstGeom prst="rect">
                      <a:avLst/>
                    </a:prstGeom>
                  </am3d:spPr>
                  <am3d:camera>
                    <am3d:pos x="0" y="0" z="668769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738" d="1000000"/>
                    <am3d:preTrans dx="-789646" dy="-17760404" dz="716199"/>
                    <am3d:scale>
                      <am3d:sx n="1000000" d="1000000"/>
                      <am3d:sy n="1000000" d="1000000"/>
                      <am3d:sz n="1000000" d="1000000"/>
                    </am3d:scale>
                    <am3d:rot ax="-29239" ay="1874940" az="-1516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4897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Gears">
                <a:extLst>
                  <a:ext uri="{FF2B5EF4-FFF2-40B4-BE49-F238E27FC236}">
                    <a16:creationId xmlns:a16="http://schemas.microsoft.com/office/drawing/2014/main" id="{A34DA0EC-4EEB-8C4B-86A9-0BA075DAFB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92093" y="1658172"/>
                <a:ext cx="2378868" cy="254654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706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emph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2E1F2-3FD6-C54E-AEB2-4C3F0F732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005"/>
            <a:ext cx="10515600" cy="804456"/>
          </a:xfrm>
          <a:noFill/>
          <a:ln w="254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>
              <a:buClr>
                <a:schemeClr val="tx1"/>
              </a:buClr>
            </a:pPr>
            <a:r>
              <a:rPr lang="en-US" sz="4000" b="1" dirty="0">
                <a:latin typeface="+mn-lt"/>
                <a:cs typeface="Arial" panose="020B0604020202020204" pitchFamily="34" charset="0"/>
              </a:rPr>
              <a:t>Code Snippets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7A62ED-AAE7-764A-B158-B014077694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47810" y="1833726"/>
            <a:ext cx="5248190" cy="19950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2F2A10-186C-1043-9BEC-6DFCE0FD5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10" y="4050273"/>
            <a:ext cx="3876554" cy="20698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148134-D0F0-6B41-AFCD-2821C0A6B8D1}"/>
              </a:ext>
            </a:extLst>
          </p:cNvPr>
          <p:cNvSpPr txBox="1"/>
          <p:nvPr/>
        </p:nvSpPr>
        <p:spPr>
          <a:xfrm>
            <a:off x="774540" y="1400159"/>
            <a:ext cx="255896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Sentimental Analysis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9339A2-0590-5442-8ACE-57E925660FA5}"/>
              </a:ext>
            </a:extLst>
          </p:cNvPr>
          <p:cNvSpPr txBox="1"/>
          <p:nvPr/>
        </p:nvSpPr>
        <p:spPr>
          <a:xfrm>
            <a:off x="6505942" y="1400159"/>
            <a:ext cx="38765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Historical Stock Data by Yahoo</a:t>
            </a: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2E06825-D22E-5D47-AC04-7202CBD9D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321" y="1826556"/>
            <a:ext cx="4906918" cy="46126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0668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2E1F2-3FD6-C54E-AEB2-4C3F0F732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005"/>
            <a:ext cx="10515600" cy="804456"/>
          </a:xfrm>
          <a:noFill/>
          <a:ln w="254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>
              <a:buClr>
                <a:schemeClr val="tx1"/>
              </a:buClr>
            </a:pPr>
            <a:r>
              <a:rPr lang="en-US" sz="4000" b="1" dirty="0">
                <a:latin typeface="+mn-lt"/>
                <a:cs typeface="Arial" panose="020B0604020202020204" pitchFamily="34" charset="0"/>
              </a:rPr>
              <a:t>Data Analysis - Average Adjusted Close Price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6DBF9291-C027-3E47-9946-0E686508CFE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804822" y="1871924"/>
            <a:ext cx="6582356" cy="4351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5688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2E1F2-3FD6-C54E-AEB2-4C3F0F732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005"/>
            <a:ext cx="10515600" cy="804456"/>
          </a:xfrm>
          <a:noFill/>
          <a:ln w="254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>
              <a:buClr>
                <a:schemeClr val="tx1"/>
              </a:buClr>
            </a:pPr>
            <a:r>
              <a:rPr lang="en-US" sz="4000" b="1" dirty="0">
                <a:latin typeface="+mn-lt"/>
                <a:cs typeface="Arial" panose="020B0604020202020204" pitchFamily="34" charset="0"/>
              </a:rPr>
              <a:t>Data Analysis - Correlation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40D94E-0F15-4145-B904-54044C7342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618616" y="1632338"/>
            <a:ext cx="6954767" cy="45657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3716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2E1F2-3FD6-C54E-AEB2-4C3F0F732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005"/>
            <a:ext cx="10515600" cy="804456"/>
          </a:xfrm>
          <a:noFill/>
          <a:ln w="254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>
              <a:buClr>
                <a:schemeClr val="tx1"/>
              </a:buClr>
            </a:pPr>
            <a:r>
              <a:rPr lang="en-US" sz="4000" b="1" dirty="0">
                <a:latin typeface="+mn-lt"/>
                <a:cs typeface="Arial" panose="020B0604020202020204" pitchFamily="34" charset="0"/>
              </a:rPr>
              <a:t>Data Analysis  - Rolling Mean Average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7B4F0F9-BCD0-9046-8936-3ADD4B2DA5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778643" y="1825625"/>
            <a:ext cx="6634713" cy="4351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0017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2E1F2-3FD6-C54E-AEB2-4C3F0F732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005"/>
            <a:ext cx="10515600" cy="804456"/>
          </a:xfrm>
          <a:noFill/>
          <a:ln w="254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>
              <a:buClr>
                <a:schemeClr val="tx1"/>
              </a:buClr>
            </a:pPr>
            <a:r>
              <a:rPr lang="en-US" sz="4000" b="1" dirty="0">
                <a:latin typeface="+mn-lt"/>
                <a:cs typeface="Arial" panose="020B0604020202020204" pitchFamily="34" charset="0"/>
              </a:rPr>
              <a:t>Data Transformation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0887FF-B1DC-754F-A95A-ED3DDA8C812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494023" y="1735754"/>
            <a:ext cx="5203953" cy="7239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97D268-95FE-314B-A991-2E5C717D1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521" y="2700145"/>
            <a:ext cx="5672987" cy="5925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6C75C8-3AEC-9040-89E0-5D086773DD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2779" y="2690868"/>
            <a:ext cx="4303700" cy="5925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5F58F1-09E7-624D-AD8D-B8480C1D2A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9801" y="3610472"/>
            <a:ext cx="7632398" cy="27658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9125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Relationship Id="rId4" Type="http://schemas.microsoft.com/office/2011/relationships/webextension" Target="webextension4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  <wetp:taskpane dockstate="right" visibility="0" width="350" row="0">
    <wetp:webextensionref xmlns:r="http://schemas.openxmlformats.org/officeDocument/2006/relationships" r:id="rId3"/>
  </wetp:taskpane>
  <wetp:taskpane dockstate="right" visibility="0" width="350" row="0">
    <wetp:webextensionref xmlns:r="http://schemas.openxmlformats.org/officeDocument/2006/relationships" r:id="rId4"/>
  </wetp:taskpane>
</wetp:taskpanes>
</file>

<file path=ppt/webextensions/webextension1.xml><?xml version="1.0" encoding="utf-8"?>
<we:webextension xmlns:we="http://schemas.microsoft.com/office/webextensions/webextension/2010/11" id="{E07C2275-AB4E-F74E-AC50-341F71AE1B25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7CD39ED4-6841-604D-A2BF-D09F45DF1B42}">
  <we:reference id="wa104380907" version="3.0.0.0" store="en-US" storeType="OMEX"/>
  <we:alternateReferences>
    <we:reference id="wa104380907" version="3.0.0.0" store="WA104380907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3396E887-AD11-534E-B3AF-60F58AA7AEAA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AEA1284C-A700-2443-A3F2-9CE77850A33A}">
  <we:reference id="wa104379997" version="2.0.0.0" store="en-US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28223DC-4748-4F7F-8D8D-E4EA5A6C188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12D154-BCA4-47A9-881C-4EFB9658D8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F4D5ADA-BB6C-46F4-9A97-3A3D44A9A8A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2110</TotalTime>
  <Words>446</Words>
  <Application>Microsoft Office PowerPoint</Application>
  <PresentationFormat>Widescreen</PresentationFormat>
  <Paragraphs>89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Gill Sans MT</vt:lpstr>
      <vt:lpstr>Wingdings</vt:lpstr>
      <vt:lpstr>Office Theme</vt:lpstr>
      <vt:lpstr>TESLA Stock Analysis</vt:lpstr>
      <vt:lpstr>Tesla Background</vt:lpstr>
      <vt:lpstr>Project Purpose</vt:lpstr>
      <vt:lpstr>Approach</vt:lpstr>
      <vt:lpstr>Code Snippets</vt:lpstr>
      <vt:lpstr>Data Analysis - Average Adjusted Close Price</vt:lpstr>
      <vt:lpstr>Data Analysis - Correlation</vt:lpstr>
      <vt:lpstr>Data Analysis  - Rolling Mean Average</vt:lpstr>
      <vt:lpstr>Data Transformation</vt:lpstr>
      <vt:lpstr>Linear Regression</vt:lpstr>
      <vt:lpstr>Data Analysis - Candlestick</vt:lpstr>
      <vt:lpstr>Conclusion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TSLA Stock Market Prediction</dc:title>
  <dc:creator>Karine Piccoli</dc:creator>
  <cp:lastModifiedBy>Devulapalli</cp:lastModifiedBy>
  <cp:revision>141</cp:revision>
  <dcterms:created xsi:type="dcterms:W3CDTF">2020-08-18T20:41:56Z</dcterms:created>
  <dcterms:modified xsi:type="dcterms:W3CDTF">2020-08-22T16:12:12Z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